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4"/>
  </p:notesMasterIdLst>
  <p:handoutMasterIdLst>
    <p:handoutMasterId r:id="rId25"/>
  </p:handoutMasterIdLst>
  <p:sldIdLst>
    <p:sldId id="259" r:id="rId2"/>
    <p:sldId id="817" r:id="rId3"/>
    <p:sldId id="839" r:id="rId4"/>
    <p:sldId id="846" r:id="rId5"/>
    <p:sldId id="806" r:id="rId6"/>
    <p:sldId id="847" r:id="rId7"/>
    <p:sldId id="842" r:id="rId8"/>
    <p:sldId id="849" r:id="rId9"/>
    <p:sldId id="850" r:id="rId10"/>
    <p:sldId id="837" r:id="rId11"/>
    <p:sldId id="848" r:id="rId12"/>
    <p:sldId id="843" r:id="rId13"/>
    <p:sldId id="845" r:id="rId14"/>
    <p:sldId id="851" r:id="rId15"/>
    <p:sldId id="835" r:id="rId16"/>
    <p:sldId id="854" r:id="rId17"/>
    <p:sldId id="836" r:id="rId18"/>
    <p:sldId id="852" r:id="rId19"/>
    <p:sldId id="853" r:id="rId20"/>
    <p:sldId id="855" r:id="rId21"/>
    <p:sldId id="856" r:id="rId22"/>
    <p:sldId id="857" r:id="rId23"/>
  </p:sldIdLst>
  <p:sldSz cx="9144000" cy="5143500" type="screen16x9"/>
  <p:notesSz cx="6858000" cy="9144000"/>
  <p:custDataLst>
    <p:tags r:id="rId26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63" userDrawn="1">
          <p15:clr>
            <a:srgbClr val="A4A3A4"/>
          </p15:clr>
        </p15:guide>
        <p15:guide id="5" orient="horz" pos="1144" userDrawn="1">
          <p15:clr>
            <a:srgbClr val="A4A3A4"/>
          </p15:clr>
        </p15:guide>
        <p15:guide id="6" pos="9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ler, Jennifer" initials="AJ" lastIdx="21" clrIdx="0"/>
  <p:cmAuthor id="2" name="Kochar, Pratika" initials="KP" lastIdx="0" clrIdx="1">
    <p:extLst>
      <p:ext uri="{19B8F6BF-5375-455C-9EA6-DF929625EA0E}">
        <p15:presenceInfo xmlns:p15="http://schemas.microsoft.com/office/powerpoint/2012/main" userId="S-1-5-21-2527616528-540867173-3771610338-16911" providerId="AD"/>
      </p:ext>
    </p:extLst>
  </p:cmAuthor>
  <p:cmAuthor id="3" name="Pratika kochar" initials="Pk" lastIdx="3" clrIdx="2">
    <p:extLst>
      <p:ext uri="{19B8F6BF-5375-455C-9EA6-DF929625EA0E}">
        <p15:presenceInfo xmlns:p15="http://schemas.microsoft.com/office/powerpoint/2012/main" userId="1b5b0e66640baada" providerId="Windows Live"/>
      </p:ext>
    </p:extLst>
  </p:cmAuthor>
  <p:cmAuthor id="4" name="Kröll, Daniel" initials="KD" lastIdx="29" clrIdx="3">
    <p:extLst>
      <p:ext uri="{19B8F6BF-5375-455C-9EA6-DF929625EA0E}">
        <p15:presenceInfo xmlns:p15="http://schemas.microsoft.com/office/powerpoint/2012/main" userId="S-1-5-21-2527616528-540867173-3771610338-13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5699"/>
    <a:srgbClr val="E6E6E8"/>
    <a:srgbClr val="008293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5" autoAdjust="0"/>
    <p:restoredTop sz="82463" autoAdjust="0"/>
  </p:normalViewPr>
  <p:slideViewPr>
    <p:cSldViewPr snapToGrid="0" snapToObjects="1" showGuides="1">
      <p:cViewPr varScale="1">
        <p:scale>
          <a:sx n="73" d="100"/>
          <a:sy n="73" d="100"/>
        </p:scale>
        <p:origin x="1392" y="52"/>
      </p:cViewPr>
      <p:guideLst>
        <p:guide orient="horz" pos="2663"/>
        <p:guide orient="horz" pos="1144"/>
        <p:guide pos="90"/>
      </p:guideLst>
    </p:cSldViewPr>
  </p:slideViewPr>
  <p:outlineViewPr>
    <p:cViewPr>
      <p:scale>
        <a:sx n="33" d="100"/>
        <a:sy n="33" d="100"/>
      </p:scale>
      <p:origin x="0" y="-9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5D0344-1362-4E84-9EF3-856496AB8E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12B44-8271-4DF8-9592-800CA5F848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4B53D-5057-479F-A724-D7142E4C9B21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06C2B-52F6-4BAA-8F2B-AE19C0E1D9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Pratika Kochar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CDCE5-825A-49F4-A77D-E5D27F05C8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78B1B-4440-4293-84E6-0B61D8069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090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BA309-0225-364D-95A9-E7C42A4B4B4E}" type="datetimeFigureOut">
              <a:rPr lang="de-DE" smtClean="0"/>
              <a:t>20.10.2020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Pratika Kochar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541C8-24D9-5542-8212-9142584F4B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6711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541C8-24D9-5542-8212-9142584F4B99}" type="slidenum">
              <a:rPr lang="de-DE" smtClean="0"/>
              <a:t>1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486BF-ADF5-4EFC-A86D-15A0760FD5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Pratika Kochar</a:t>
            </a:r>
          </a:p>
        </p:txBody>
      </p:sp>
    </p:spTree>
    <p:extLst>
      <p:ext uri="{BB962C8B-B14F-4D97-AF65-F5344CB8AC3E}">
        <p14:creationId xmlns:p14="http://schemas.microsoft.com/office/powerpoint/2010/main" val="1845664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41C8-24D9-5542-8212-9142584F4B99}" type="slidenum">
              <a:rPr lang="de-DE" smtClean="0"/>
              <a:t>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E08A-EA4E-4B3F-B789-138216BE59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Pratika Kochar</a:t>
            </a:r>
          </a:p>
        </p:txBody>
      </p:sp>
    </p:spTree>
    <p:extLst>
      <p:ext uri="{BB962C8B-B14F-4D97-AF65-F5344CB8AC3E}">
        <p14:creationId xmlns:p14="http://schemas.microsoft.com/office/powerpoint/2010/main" val="410010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33566311_001-1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541C8-24D9-5542-8212-9142584F4B99}" type="slidenum">
              <a:rPr lang="de-DE" smtClean="0"/>
              <a:t>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368F3-FC65-4380-B850-882B66508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Pratika Kochar</a:t>
            </a:r>
          </a:p>
        </p:txBody>
      </p:sp>
    </p:spTree>
    <p:extLst>
      <p:ext uri="{BB962C8B-B14F-4D97-AF65-F5344CB8AC3E}">
        <p14:creationId xmlns:p14="http://schemas.microsoft.com/office/powerpoint/2010/main" val="208931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541C8-24D9-5542-8212-9142584F4B99}" type="slidenum">
              <a:rPr lang="de-DE" smtClean="0"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BA95D-BC85-4CC5-98E0-3862A9F2CF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Pratika Kochar</a:t>
            </a:r>
          </a:p>
        </p:txBody>
      </p:sp>
    </p:spTree>
    <p:extLst>
      <p:ext uri="{BB962C8B-B14F-4D97-AF65-F5344CB8AC3E}">
        <p14:creationId xmlns:p14="http://schemas.microsoft.com/office/powerpoint/2010/main" val="3068992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41C8-24D9-5542-8212-9142584F4B99}" type="slidenum">
              <a:rPr lang="de-DE" smtClean="0"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5CA26-1916-46D4-9DCD-12B933F13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Pratika Kochar</a:t>
            </a:r>
          </a:p>
        </p:txBody>
      </p:sp>
    </p:spTree>
    <p:extLst>
      <p:ext uri="{BB962C8B-B14F-4D97-AF65-F5344CB8AC3E}">
        <p14:creationId xmlns:p14="http://schemas.microsoft.com/office/powerpoint/2010/main" val="70742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541C8-24D9-5542-8212-9142584F4B99}" type="slidenum">
              <a:rPr lang="de-DE" smtClean="0"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4EC63-D70E-4688-8E2C-D13AABF75E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Pratika Kochar</a:t>
            </a:r>
          </a:p>
        </p:txBody>
      </p:sp>
    </p:spTree>
    <p:extLst>
      <p:ext uri="{BB962C8B-B14F-4D97-AF65-F5344CB8AC3E}">
        <p14:creationId xmlns:p14="http://schemas.microsoft.com/office/powerpoint/2010/main" val="530523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41C8-24D9-5542-8212-9142584F4B99}" type="slidenum">
              <a:rPr lang="de-DE" smtClean="0"/>
              <a:t>12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0D1E8-4C0D-46F9-9D7A-999A4C353C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Pratika Kochar</a:t>
            </a:r>
          </a:p>
        </p:txBody>
      </p:sp>
    </p:spTree>
    <p:extLst>
      <p:ext uri="{BB962C8B-B14F-4D97-AF65-F5344CB8AC3E}">
        <p14:creationId xmlns:p14="http://schemas.microsoft.com/office/powerpoint/2010/main" val="229733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accessing intermediate layers of the model, you're able to describe the content and style of input images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541C8-24D9-5542-8212-9142584F4B99}" type="slidenum">
              <a:rPr lang="de-DE" smtClean="0"/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05396-D9DD-4737-9913-6A2CFB76A1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Pratika Kochar</a:t>
            </a:r>
          </a:p>
        </p:txBody>
      </p:sp>
    </p:spTree>
    <p:extLst>
      <p:ext uri="{BB962C8B-B14F-4D97-AF65-F5344CB8AC3E}">
        <p14:creationId xmlns:p14="http://schemas.microsoft.com/office/powerpoint/2010/main" val="366303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541C8-24D9-5542-8212-9142584F4B99}" type="slidenum">
              <a:rPr lang="de-DE" smtClean="0"/>
              <a:t>22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04A5A-91C0-4302-B37D-A7A55FA672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Pratika Kochar</a:t>
            </a:r>
          </a:p>
        </p:txBody>
      </p:sp>
    </p:spTree>
    <p:extLst>
      <p:ext uri="{BB962C8B-B14F-4D97-AF65-F5344CB8AC3E}">
        <p14:creationId xmlns:p14="http://schemas.microsoft.com/office/powerpoint/2010/main" val="293504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undlayout_mit_Titel_und_Synap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CA29F35-5E89-4042-9B92-89658895D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674" b="26977"/>
          <a:stretch/>
        </p:blipFill>
        <p:spPr>
          <a:xfrm>
            <a:off x="-1" y="1384638"/>
            <a:ext cx="1732108" cy="375886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1" y="4772394"/>
            <a:ext cx="539751" cy="2592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0" y="4772394"/>
            <a:ext cx="539751" cy="2592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</a:lstStyle>
          <a:p>
            <a:fld id="{82DDCA71-64C6-2948-863D-C969E59B860D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403969"/>
          </a:xfrm>
        </p:spPr>
        <p:txBody>
          <a:bodyPr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6ACCA67-FB3C-5A4F-B1BE-7A2A45DABF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0233" r="30875"/>
          <a:stretch/>
        </p:blipFill>
        <p:spPr>
          <a:xfrm>
            <a:off x="7142579" y="0"/>
            <a:ext cx="2001421" cy="202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_mit_Titel_Textfeld_und_Synap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7B3B9BF-C976-1B47-9B56-A92FF13C69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674" b="26977"/>
          <a:stretch/>
        </p:blipFill>
        <p:spPr>
          <a:xfrm>
            <a:off x="-1" y="1384638"/>
            <a:ext cx="1732108" cy="375886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1" y="4772394"/>
            <a:ext cx="539751" cy="2592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0" y="4772394"/>
            <a:ext cx="539751" cy="2592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</a:lstStyle>
          <a:p>
            <a:fld id="{82DDCA71-64C6-2948-863D-C969E59B860D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403969"/>
          </a:xfrm>
        </p:spPr>
        <p:txBody>
          <a:bodyPr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244475" y="1036638"/>
            <a:ext cx="8582025" cy="3389312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64DE2B8-A9FA-1B46-B178-2AF61CA6F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0233" r="30875"/>
          <a:stretch/>
        </p:blipFill>
        <p:spPr>
          <a:xfrm>
            <a:off x="7142579" y="0"/>
            <a:ext cx="2001421" cy="20299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_mit_Titel_Textfeld_und_weniger_Synap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-1" y="4772394"/>
            <a:ext cx="539751" cy="2592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0" y="4772394"/>
            <a:ext cx="539751" cy="2592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</a:lstStyle>
          <a:p>
            <a:fld id="{82DDCA71-64C6-2948-863D-C969E59B860D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403969"/>
          </a:xfrm>
        </p:spPr>
        <p:txBody>
          <a:bodyPr>
            <a:no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244475" y="1036638"/>
            <a:ext cx="8582025" cy="3389312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50F1711-A642-8A40-899D-FAFB9695AC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0233" r="30875"/>
          <a:stretch/>
        </p:blipFill>
        <p:spPr>
          <a:xfrm>
            <a:off x="7142579" y="0"/>
            <a:ext cx="2001421" cy="20299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_Folie_mi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9144000" cy="403969"/>
          </a:xfrm>
        </p:spPr>
        <p:txBody>
          <a:bodyPr>
            <a:noAutofit/>
          </a:bodyPr>
          <a:lstStyle>
            <a:lvl1pPr>
              <a:defRPr sz="3200" b="1" cap="all" baseline="0">
                <a:solidFill>
                  <a:srgbClr val="000000"/>
                </a:solidFill>
              </a:defRPr>
            </a:lvl1pPr>
          </a:lstStyle>
          <a:p>
            <a:r>
              <a:rPr lang="de-DE" dirty="0"/>
              <a:t>FOLIENTITEL </a:t>
            </a:r>
            <a:r>
              <a:rPr lang="de-DE" dirty="0">
                <a:solidFill>
                  <a:schemeClr val="accent1"/>
                </a:solidFill>
              </a:rPr>
              <a:t>ZWEIFARBIG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-1" y="4772394"/>
            <a:ext cx="539751" cy="2592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0" y="4772394"/>
            <a:ext cx="539751" cy="2592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</a:lstStyle>
          <a:p>
            <a:fld id="{82DDCA71-64C6-2948-863D-C969E59B860D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_Leer_mit_Synap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7AD5857-D01B-9E42-B324-4AC5206A3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674" b="26977"/>
          <a:stretch/>
        </p:blipFill>
        <p:spPr>
          <a:xfrm>
            <a:off x="-1" y="1384638"/>
            <a:ext cx="1732108" cy="37588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C1ED63A-8D2E-8E48-9626-F1F83F6D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0233" r="30875"/>
          <a:stretch/>
        </p:blipFill>
        <p:spPr>
          <a:xfrm>
            <a:off x="7142579" y="0"/>
            <a:ext cx="2001421" cy="202999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1" y="4772394"/>
            <a:ext cx="539751" cy="2592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0" y="4772394"/>
            <a:ext cx="539751" cy="2592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</a:lstStyle>
          <a:p>
            <a:fld id="{82DDCA71-64C6-2948-863D-C969E59B860D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_Folie_mit_Seitenzahl_und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1" y="4772394"/>
            <a:ext cx="539751" cy="2592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0" y="4772394"/>
            <a:ext cx="539751" cy="2592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</a:lstStyle>
          <a:p>
            <a:fld id="{82DDCA71-64C6-2948-863D-C969E59B860D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omplett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92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5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403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5" name="Grafik 2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116152" y="4832255"/>
            <a:ext cx="824727" cy="139569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940040" y="898560"/>
            <a:ext cx="7382693" cy="3733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32" r:id="rId2"/>
    <p:sldLayoutId id="2147483733" r:id="rId3"/>
    <p:sldLayoutId id="2147483713" r:id="rId4"/>
    <p:sldLayoutId id="2147483734" r:id="rId5"/>
    <p:sldLayoutId id="2147483687" r:id="rId6"/>
    <p:sldLayoutId id="2147483729" r:id="rId7"/>
  </p:sldLayoutIdLst>
  <p:hf sldNum="0"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rgbClr val="000000"/>
          </a:solidFill>
          <a:latin typeface="Franklin Gothic Demi Cond" charset="0"/>
          <a:ea typeface="Franklin Gothic Demi Cond" charset="0"/>
          <a:cs typeface="Franklin Gothic Demi Cond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accent3">
              <a:lumMod val="50000"/>
            </a:schemeClr>
          </a:solidFill>
          <a:latin typeface="+mn-lt"/>
          <a:ea typeface="Impact" charset="0"/>
          <a:cs typeface="Impact" charset="0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accent3">
              <a:lumMod val="50000"/>
            </a:schemeClr>
          </a:solidFill>
          <a:latin typeface="+mn-lt"/>
          <a:ea typeface="Impact" charset="0"/>
          <a:cs typeface="Impact" charset="0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accent3">
              <a:lumMod val="50000"/>
            </a:schemeClr>
          </a:solidFill>
          <a:latin typeface="+mn-lt"/>
          <a:ea typeface="Impact" charset="0"/>
          <a:cs typeface="Impact" charset="0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accent3">
              <a:lumMod val="50000"/>
            </a:schemeClr>
          </a:solidFill>
          <a:latin typeface="+mn-lt"/>
          <a:ea typeface="Impact" charset="0"/>
          <a:cs typeface="Impact" charset="0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200" kern="1200">
          <a:solidFill>
            <a:schemeClr val="accent3">
              <a:lumMod val="50000"/>
            </a:schemeClr>
          </a:solidFill>
          <a:latin typeface="+mn-lt"/>
          <a:ea typeface="Impact" charset="0"/>
          <a:cs typeface="Impac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ais.uni-bonn.de/~hfarazi/papers/LocDep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www.tensorflow.org/tutorials/generative/style_transfer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towardsdatascience.com/metrics-to-evaluate-your-semantic-segmentation-model-6bcb99639aa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ais.uni-bonn.de/WS1920/LabVision/Session9/winner2019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s.uni-bonn.de/WS1920/LabVision/Session9/winner2019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Te-seb4PsA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s.uni-bonn.de/WS1920/LabVision/Session9/winner2019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4"/>
          <p:cNvSpPr txBox="1">
            <a:spLocks/>
          </p:cNvSpPr>
          <p:nvPr/>
        </p:nvSpPr>
        <p:spPr>
          <a:xfrm>
            <a:off x="863600" y="2202501"/>
            <a:ext cx="6486525" cy="181265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200" kern="1200" cap="all" baseline="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200" kern="120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200" kern="120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200" kern="120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None/>
              <a:defRPr sz="1200" kern="120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PrATIKA KOCHAR</a:t>
            </a:r>
            <a:br>
              <a:rPr lang="de-DE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863600" y="1586279"/>
            <a:ext cx="6486198" cy="35950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800" kern="1200" cap="all" spc="7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Soccer robot perception</a:t>
            </a:r>
          </a:p>
        </p:txBody>
      </p:sp>
    </p:spTree>
    <p:extLst>
      <p:ext uri="{BB962C8B-B14F-4D97-AF65-F5344CB8AC3E}">
        <p14:creationId xmlns:p14="http://schemas.microsoft.com/office/powerpoint/2010/main" val="57514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E9421-4C14-423E-81A2-4F8E193BFD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92188"/>
            <a:ext cx="8582025" cy="3389312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/>
              <a:t>Requirement?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Recognition of location-dependent features</a:t>
            </a:r>
          </a:p>
          <a:p>
            <a:endParaRPr lang="en-US" sz="1600" b="1" dirty="0"/>
          </a:p>
          <a:p>
            <a:r>
              <a:rPr lang="en-US" sz="1600" b="1" dirty="0"/>
              <a:t>Why do need this information?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Task of the video prediction, for instance, learning the location of static obstacles in the environment leads to better frame forecasting.</a:t>
            </a:r>
          </a:p>
          <a:p>
            <a:endParaRPr lang="en-US" sz="1600" b="1" dirty="0"/>
          </a:p>
          <a:p>
            <a:r>
              <a:rPr lang="en-US" sz="1600" b="1" dirty="0"/>
              <a:t>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Convolutions are </a:t>
            </a:r>
            <a:r>
              <a:rPr lang="en-US" sz="1600" b="1" dirty="0"/>
              <a:t>location-invariant</a:t>
            </a:r>
            <a:r>
              <a:rPr lang="en-US" sz="1600" dirty="0"/>
              <a:t> =&gt; Convolutional deep learning architectures cannot recognize location-dependent features</a:t>
            </a:r>
          </a:p>
          <a:p>
            <a:endParaRPr lang="en-US" sz="1600" b="1" dirty="0"/>
          </a:p>
          <a:p>
            <a:r>
              <a:rPr lang="en-US" sz="1600" b="1" dirty="0"/>
              <a:t>Solution: </a:t>
            </a:r>
            <a:r>
              <a:rPr lang="en-IN" sz="2000" b="1" dirty="0"/>
              <a:t>Location-dependent convolutional layer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Convolutional layers with learnable location-dependent biases</a:t>
            </a:r>
            <a:endParaRPr lang="en-IN" sz="16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D5E03-75D1-4831-8C1D-3D3D6CF8D4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Key Feature: Location-dependent conv. layer</a:t>
            </a:r>
          </a:p>
        </p:txBody>
      </p:sp>
    </p:spTree>
    <p:extLst>
      <p:ext uri="{BB962C8B-B14F-4D97-AF65-F5344CB8AC3E}">
        <p14:creationId xmlns:p14="http://schemas.microsoft.com/office/powerpoint/2010/main" val="316578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9297F-6603-4941-A1A0-26436437EB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Location-dependent convolutional layer</a:t>
            </a:r>
            <a:endParaRPr lang="en-I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8E60A50-D9E2-474D-9F4C-BB1078F9A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1"/>
          <a:stretch/>
        </p:blipFill>
        <p:spPr>
          <a:xfrm>
            <a:off x="269875" y="941904"/>
            <a:ext cx="2203345" cy="325969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BFD4F-9DA0-49A4-9888-05E7F76E73B1}"/>
              </a:ext>
            </a:extLst>
          </p:cNvPr>
          <p:cNvSpPr txBox="1"/>
          <p:nvPr/>
        </p:nvSpPr>
        <p:spPr>
          <a:xfrm>
            <a:off x="317500" y="4341409"/>
            <a:ext cx="5056094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Location </a:t>
            </a:r>
            <a:r>
              <a:rPr lang="en-US" sz="1100" dirty="0" err="1">
                <a:hlinkClick r:id="rId2"/>
              </a:rPr>
              <a:t>Dependant</a:t>
            </a:r>
            <a:r>
              <a:rPr lang="en-US" sz="1100" dirty="0">
                <a:hlinkClick r:id="rId2"/>
              </a:rPr>
              <a:t> Convolution</a:t>
            </a:r>
            <a:endParaRPr lang="en-US" sz="1100" dirty="0"/>
          </a:p>
          <a:p>
            <a:r>
              <a:rPr lang="en-US" sz="1100" dirty="0"/>
              <a:t>Source:  </a:t>
            </a:r>
            <a:r>
              <a:rPr lang="en-US" sz="1100" dirty="0">
                <a:hlinkClick r:id="rId2"/>
              </a:rPr>
              <a:t>www.ais.uni-bonn.de/~hfarazi/papers/LocDep.pdf</a:t>
            </a:r>
            <a:endParaRPr lang="en-US" sz="1100" dirty="0"/>
          </a:p>
          <a:p>
            <a:endParaRPr lang="en-IN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AD992B9-81A7-432F-B566-93A70FE00B04}"/>
              </a:ext>
            </a:extLst>
          </p:cNvPr>
          <p:cNvSpPr txBox="1">
            <a:spLocks/>
          </p:cNvSpPr>
          <p:nvPr/>
        </p:nvSpPr>
        <p:spPr>
          <a:xfrm>
            <a:off x="3148717" y="1136534"/>
            <a:ext cx="5515223" cy="3259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>
                <a:solidFill>
                  <a:srgbClr val="000000"/>
                </a:solidFill>
              </a:rPr>
              <a:t>eplace </a:t>
            </a:r>
            <a:r>
              <a:rPr lang="en-US" sz="1600" dirty="0">
                <a:solidFill>
                  <a:srgbClr val="000000"/>
                </a:solidFill>
              </a:rPr>
              <a:t>convolutional layer with location-dependent convolutional layer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ea typeface="+mn-ea"/>
              <a:cs typeface="+mn-cs"/>
            </a:endParaRPr>
          </a:p>
          <a:p>
            <a:pPr defTabSz="914400"/>
            <a:endParaRPr lang="en-US" sz="1500" dirty="0">
              <a:solidFill>
                <a:schemeClr val="tx1"/>
              </a:solidFill>
              <a:ea typeface="+mn-ea"/>
              <a:cs typeface="+mn-cs"/>
            </a:endParaRPr>
          </a:p>
          <a:p>
            <a:pPr defTabSz="914400"/>
            <a:r>
              <a:rPr lang="en-US" sz="1600" dirty="0"/>
              <a:t>where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/>
              <a:t>A is the activation function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/>
              <a:t>W and b are the weight and bias of the specified layer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/>
              <a:t>I(x, y) is the input vector at the Cartesian position (x, y)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/>
              <a:t>W’s are location-dependent weights learned through the training procedure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121E6-DC2D-4B88-9884-AD03F1072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870" y="1975123"/>
            <a:ext cx="6765130" cy="5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3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D3E77-FA98-4194-8ECD-D5F5E24EFA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33450"/>
            <a:ext cx="8582025" cy="3389313"/>
          </a:xfrm>
        </p:spPr>
        <p:txBody>
          <a:bodyPr/>
          <a:lstStyle/>
          <a:p>
            <a:r>
              <a:rPr lang="en-IN" sz="1600" b="1" dirty="0"/>
              <a:t>Total Variation Loss</a:t>
            </a:r>
          </a:p>
          <a:p>
            <a:r>
              <a:rPr lang="en-US" sz="1400" dirty="0"/>
              <a:t>Used to decrease lot of high frequency artifacts by using an explicit regularization term on the high frequency components of the image. In style transfer, this is often called the </a:t>
            </a:r>
            <a:r>
              <a:rPr lang="en-US" sz="1400" i="1" dirty="0"/>
              <a:t>total variation loss</a:t>
            </a:r>
            <a:endParaRPr lang="en-IN" sz="14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3A5BB-7E29-4B18-94BE-FA169968AA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towards Smooth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01372-B0D2-4247-BFAC-DBD7BDBC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63" y="2070149"/>
            <a:ext cx="2668241" cy="2205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AC312-60E2-4752-B342-8CDBED2C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910" y="2122254"/>
            <a:ext cx="2617592" cy="2153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AC683-826B-449A-97A3-2132341412FD}"/>
              </a:ext>
            </a:extLst>
          </p:cNvPr>
          <p:cNvSpPr txBox="1"/>
          <p:nvPr/>
        </p:nvSpPr>
        <p:spPr>
          <a:xfrm>
            <a:off x="3487583" y="4412012"/>
            <a:ext cx="21169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Without total variation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0AA9E-F29E-49D5-8D5B-D378CABF2CFC}"/>
              </a:ext>
            </a:extLst>
          </p:cNvPr>
          <p:cNvSpPr txBox="1"/>
          <p:nvPr/>
        </p:nvSpPr>
        <p:spPr>
          <a:xfrm>
            <a:off x="6655123" y="4426382"/>
            <a:ext cx="21169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 total variation loss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A80D9-E35A-4A19-944F-EEFF86FFE23B}"/>
              </a:ext>
            </a:extLst>
          </p:cNvPr>
          <p:cNvSpPr/>
          <p:nvPr/>
        </p:nvSpPr>
        <p:spPr>
          <a:xfrm>
            <a:off x="3244863" y="4767786"/>
            <a:ext cx="3839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hlinkClick r:id="rId5"/>
              </a:rPr>
              <a:t>Source: www.tensorflow.org/tutorials/generative/style_transfer</a:t>
            </a:r>
            <a:endParaRPr lang="en-IN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B8067A-4AE3-4D06-B26F-CD445C61F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07" y="1742016"/>
            <a:ext cx="1800708" cy="1485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33C202-6547-4B0D-85B8-DF1CE3640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8" y="3573302"/>
            <a:ext cx="1806562" cy="1199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222451-1A9F-410C-9759-9336C104CC7A}"/>
              </a:ext>
            </a:extLst>
          </p:cNvPr>
          <p:cNvSpPr txBox="1"/>
          <p:nvPr/>
        </p:nvSpPr>
        <p:spPr>
          <a:xfrm>
            <a:off x="2714979" y="2880542"/>
            <a:ext cx="52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32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02FE6-3969-4809-9793-A355911AEFB6}"/>
              </a:ext>
            </a:extLst>
          </p:cNvPr>
          <p:cNvSpPr txBox="1"/>
          <p:nvPr/>
        </p:nvSpPr>
        <p:spPr>
          <a:xfrm>
            <a:off x="1281684" y="315852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924948-61E3-4B26-B1F1-44F064756222}"/>
              </a:ext>
            </a:extLst>
          </p:cNvPr>
          <p:cNvSpPr txBox="1"/>
          <p:nvPr/>
        </p:nvSpPr>
        <p:spPr>
          <a:xfrm>
            <a:off x="5944941" y="3077819"/>
            <a:ext cx="3369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411380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65CA1-7B8B-4ECE-8BFF-13633B3C1D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36638"/>
            <a:ext cx="8582025" cy="3389312"/>
          </a:xfrm>
        </p:spPr>
        <p:txBody>
          <a:bodyPr/>
          <a:lstStyle/>
          <a:p>
            <a:endParaRPr lang="en-IN" sz="1600" b="1" dirty="0"/>
          </a:p>
          <a:p>
            <a:endParaRPr lang="en-IN" sz="1600" b="1" dirty="0"/>
          </a:p>
          <a:p>
            <a:endParaRPr lang="en-IN" sz="1600" b="1" dirty="0"/>
          </a:p>
          <a:p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Better metric </a:t>
            </a:r>
            <a:r>
              <a:rPr lang="en-US" sz="1400" dirty="0"/>
              <a:t>as compared to pixel accuracy in case of class imbalance. For example:</a:t>
            </a:r>
            <a:endParaRPr lang="en-IN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0D4320-C52A-4438-B005-308A5F1BA8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Intersection</a:t>
            </a:r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over</a:t>
            </a:r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Union</a:t>
            </a:r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78FF6-EBB3-4F07-834B-05CFAA335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120" y="678607"/>
            <a:ext cx="2014934" cy="1707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FCB45-3865-477D-9DC5-F5E83B4D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85" y="2662959"/>
            <a:ext cx="3221411" cy="1565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EB021-A955-41C0-8332-1A18EF0181B5}"/>
              </a:ext>
            </a:extLst>
          </p:cNvPr>
          <p:cNvSpPr txBox="1"/>
          <p:nvPr/>
        </p:nvSpPr>
        <p:spPr>
          <a:xfrm>
            <a:off x="409940" y="4306734"/>
            <a:ext cx="49258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Image                Model Prediction        Segmented 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E90F75-CEBF-4AF1-8326-60A610FBDF2F}"/>
              </a:ext>
            </a:extLst>
          </p:cNvPr>
          <p:cNvSpPr txBox="1"/>
          <p:nvPr/>
        </p:nvSpPr>
        <p:spPr>
          <a:xfrm>
            <a:off x="6101007" y="3019389"/>
            <a:ext cx="178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Pixel accuracy* = 95%</a:t>
            </a:r>
          </a:p>
          <a:p>
            <a:endParaRPr lang="en-IN" dirty="0"/>
          </a:p>
          <a:p>
            <a:r>
              <a:rPr lang="en-IN" dirty="0"/>
              <a:t>IOU* = 47.5 %</a:t>
            </a:r>
          </a:p>
          <a:p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86FAC5-62D1-42E3-B733-372488E4C891}"/>
              </a:ext>
            </a:extLst>
          </p:cNvPr>
          <p:cNvSpPr/>
          <p:nvPr/>
        </p:nvSpPr>
        <p:spPr>
          <a:xfrm>
            <a:off x="1314994" y="4728553"/>
            <a:ext cx="56773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Source: towardsdatascience.com/metrics-to-evaluate-your-semantic-segmentation-model</a:t>
            </a:r>
            <a:endParaRPr lang="en-I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6F650-DD25-4678-8F3A-BB1B6864B42D}"/>
              </a:ext>
            </a:extLst>
          </p:cNvPr>
          <p:cNvSpPr txBox="1"/>
          <p:nvPr/>
        </p:nvSpPr>
        <p:spPr>
          <a:xfrm>
            <a:off x="222405" y="987626"/>
            <a:ext cx="5264694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Metric ranges from 0–1 (0–100%) with 0 signifying no overlap (garbage) and 1 signifying perfectly overlapping segmentation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483A2A-F35B-49D6-8CB4-3C8B441DC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39" y="2699428"/>
            <a:ext cx="1528282" cy="15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3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70C47-C1CD-4556-B849-BB29F571D9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36638"/>
            <a:ext cx="8582025" cy="3389312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Unified deep convolutional neural network to perform object detection and pixel-wise classification with one forward pass</a:t>
            </a:r>
            <a:endParaRPr lang="en-IN" b="1" dirty="0">
              <a:solidFill>
                <a:srgbClr val="000000"/>
              </a:solidFill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8E8A5D-BD84-4A96-B0ED-83778EC049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architecture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30B62-D6F6-40B8-A0FE-5FBC532D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452" y="1240860"/>
            <a:ext cx="5911050" cy="3543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385DFF-F2AE-470E-9A44-A4F785757B39}"/>
              </a:ext>
            </a:extLst>
          </p:cNvPr>
          <p:cNvSpPr txBox="1"/>
          <p:nvPr/>
        </p:nvSpPr>
        <p:spPr>
          <a:xfrm>
            <a:off x="138313" y="1486918"/>
            <a:ext cx="31735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Encoder-decoder architecture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Since </a:t>
            </a:r>
            <a:r>
              <a:rPr lang="en-US" sz="1400" dirty="0" err="1">
                <a:solidFill>
                  <a:srgbClr val="000000"/>
                </a:solidFill>
              </a:rPr>
              <a:t>ResNet</a:t>
            </a:r>
            <a:r>
              <a:rPr lang="en-US" sz="1400" dirty="0">
                <a:solidFill>
                  <a:srgbClr val="000000"/>
                </a:solidFill>
              </a:rPr>
              <a:t> is originally designed for recognition tasks, Global Average Pooling (GAP) and the fully connected layers in the model are removed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Transpose-convolutional layers for up-sampling the representations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1696E-C881-4E62-94DD-54F129DE705D}"/>
              </a:ext>
            </a:extLst>
          </p:cNvPr>
          <p:cNvSpPr/>
          <p:nvPr/>
        </p:nvSpPr>
        <p:spPr>
          <a:xfrm>
            <a:off x="3423237" y="4681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Two output heads; one for object detection, and the other for pixel-wise segmentation</a:t>
            </a:r>
            <a:endParaRPr lang="en-IN" sz="1200" dirty="0"/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38F740E5-A596-4B2C-BD48-298FCA6870E1}"/>
              </a:ext>
            </a:extLst>
          </p:cNvPr>
          <p:cNvSpPr/>
          <p:nvPr/>
        </p:nvSpPr>
        <p:spPr>
          <a:xfrm flipV="1">
            <a:off x="2924441" y="3442658"/>
            <a:ext cx="829876" cy="14097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97FE6-4F13-434D-8036-5456F0E8F8F6}"/>
              </a:ext>
            </a:extLst>
          </p:cNvPr>
          <p:cNvSpPr txBox="1"/>
          <p:nvPr/>
        </p:nvSpPr>
        <p:spPr>
          <a:xfrm>
            <a:off x="138313" y="4115952"/>
            <a:ext cx="251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</a:t>
            </a:r>
            <a:r>
              <a:rPr lang="en-US" sz="1400" dirty="0" err="1">
                <a:hlinkClick r:id="rId4"/>
              </a:rPr>
              <a:t>RoboCup</a:t>
            </a:r>
            <a:r>
              <a:rPr lang="en-US" sz="1400" dirty="0">
                <a:hlinkClick r:id="rId4"/>
              </a:rPr>
              <a:t> 2019 </a:t>
            </a:r>
            <a:r>
              <a:rPr lang="en-US" sz="1400" dirty="0" err="1">
                <a:hlinkClick r:id="rId4"/>
              </a:rPr>
              <a:t>AdultSize</a:t>
            </a:r>
            <a:r>
              <a:rPr lang="en-US" sz="1400" dirty="0">
                <a:hlinkClick r:id="rId4"/>
              </a:rPr>
              <a:t> Winner </a:t>
            </a:r>
            <a:r>
              <a:rPr lang="en-US" sz="1400" dirty="0" err="1">
                <a:hlinkClick r:id="rId4"/>
              </a:rPr>
              <a:t>NimbRo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298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A2FAC-A49E-410B-B0E4-3CA115EFF9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14413"/>
            <a:ext cx="8582025" cy="3389312"/>
          </a:xfrm>
        </p:spPr>
        <p:txBody>
          <a:bodyPr>
            <a:noAutofit/>
          </a:bodyPr>
          <a:lstStyle/>
          <a:p>
            <a:r>
              <a:rPr lang="en-IN" sz="1600" b="1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Single model is trained jointly for both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lower learning rate is employed for the encoder part, with the intuition that the pre-trained model needs less training time to converge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Adam optimizer, which has an adaptable per-parameter learning rate</a:t>
            </a:r>
            <a:endParaRPr lang="en-IN" sz="1600" dirty="0"/>
          </a:p>
          <a:p>
            <a:endParaRPr lang="en-IN" sz="1600" dirty="0"/>
          </a:p>
          <a:p>
            <a:r>
              <a:rPr lang="en-IN" sz="1600" b="1" dirty="0"/>
              <a:t>For Object Detection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Target is constructed by Gaussian blobs around the ball center and bottom-middle points of the goalposts and robots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Bigger radius for robots with the intuition that annotating a canonical center point is more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Loss: Mean squared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08FF68-75F9-4AB6-970F-CC5131A0CA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3854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10C23-3C05-41D3-8FB4-4E5E201C04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36638"/>
            <a:ext cx="8582025" cy="3389312"/>
          </a:xfrm>
        </p:spPr>
        <p:txBody>
          <a:bodyPr>
            <a:normAutofit fontScale="92500" lnSpcReduction="20000"/>
          </a:bodyPr>
          <a:lstStyle/>
          <a:p>
            <a:r>
              <a:rPr lang="en-IN" sz="1700" b="1" dirty="0"/>
              <a:t>Heatmap Generation</a:t>
            </a:r>
          </a:p>
          <a:p>
            <a:pPr marL="228600" indent="-228600">
              <a:buAutoNum type="arabicPeriod"/>
            </a:pPr>
            <a:r>
              <a:rPr lang="en-IN" sz="1400" dirty="0"/>
              <a:t>Define </a:t>
            </a:r>
            <a:r>
              <a:rPr lang="en-IN" sz="1400" dirty="0" err="1"/>
              <a:t>colors</a:t>
            </a:r>
            <a:r>
              <a:rPr lang="en-IN" sz="1400" dirty="0"/>
              <a:t> for each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cyan for ball: 0,255,255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magenta for goalposts: 255,0,255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yellow for robot: 255,255,0</a:t>
            </a:r>
          </a:p>
          <a:p>
            <a:endParaRPr lang="en-IN" sz="1400" dirty="0"/>
          </a:p>
          <a:p>
            <a:r>
              <a:rPr lang="en-IN" sz="1400" dirty="0"/>
              <a:t>2. Define radius for each object</a:t>
            </a:r>
          </a:p>
          <a:p>
            <a:r>
              <a:rPr lang="en-IN" sz="1400" dirty="0"/>
              <a:t>Radius = [11 , 15, 27]</a:t>
            </a:r>
          </a:p>
          <a:p>
            <a:endParaRPr lang="en-IN" sz="1400" dirty="0"/>
          </a:p>
          <a:p>
            <a:r>
              <a:rPr lang="en-IN" sz="1400" dirty="0"/>
              <a:t>3. Create gaussian kernel for each object</a:t>
            </a:r>
          </a:p>
          <a:p>
            <a:endParaRPr lang="en-IN" sz="1400" dirty="0"/>
          </a:p>
          <a:p>
            <a:r>
              <a:rPr lang="en-IN" sz="1400" dirty="0"/>
              <a:t>4. Set </a:t>
            </a:r>
            <a:r>
              <a:rPr lang="en-IN" sz="1400" dirty="0" err="1"/>
              <a:t>color</a:t>
            </a:r>
            <a:r>
              <a:rPr lang="en-IN" sz="1400" dirty="0"/>
              <a:t> depending on the object</a:t>
            </a:r>
          </a:p>
          <a:p>
            <a:endParaRPr lang="en-IN" sz="1400" dirty="0"/>
          </a:p>
          <a:p>
            <a:r>
              <a:rPr lang="en-IN" sz="1400" dirty="0"/>
              <a:t>5. Insert this kernel on a white image (dimensions as that of input image)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5E141-5E6E-458D-AE79-9C0C4218BD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 err="1">
                <a:solidFill>
                  <a:schemeClr val="tx1"/>
                </a:solidFill>
              </a:rPr>
              <a:t>ImpleMeNtation</a:t>
            </a:r>
            <a:r>
              <a:rPr lang="en-IN" dirty="0">
                <a:solidFill>
                  <a:schemeClr val="tx1"/>
                </a:solidFill>
              </a:rPr>
              <a:t>: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DC7D-F2F9-4B1C-99B6-4954819E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39" y="1416911"/>
            <a:ext cx="4324350" cy="1647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BD562-F63C-46CD-95DF-28926115B203}"/>
              </a:ext>
            </a:extLst>
          </p:cNvPr>
          <p:cNvSpPr txBox="1"/>
          <p:nvPr/>
        </p:nvSpPr>
        <p:spPr>
          <a:xfrm>
            <a:off x="4700950" y="3144927"/>
            <a:ext cx="10681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 Image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6D5F8-2641-4F20-8138-A27EC7ADDCC7}"/>
              </a:ext>
            </a:extLst>
          </p:cNvPr>
          <p:cNvSpPr txBox="1"/>
          <p:nvPr/>
        </p:nvSpPr>
        <p:spPr>
          <a:xfrm>
            <a:off x="6949440" y="3122685"/>
            <a:ext cx="8306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Heatmap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1E6068-C3A0-4894-94FB-1BB969CE5D4D}"/>
              </a:ext>
            </a:extLst>
          </p:cNvPr>
          <p:cNvCxnSpPr/>
          <p:nvPr/>
        </p:nvCxnSpPr>
        <p:spPr>
          <a:xfrm>
            <a:off x="4807131" y="1759131"/>
            <a:ext cx="2142309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8F2A44-3AE0-45A6-A23D-6C6A4C683679}"/>
              </a:ext>
            </a:extLst>
          </p:cNvPr>
          <p:cNvCxnSpPr/>
          <p:nvPr/>
        </p:nvCxnSpPr>
        <p:spPr>
          <a:xfrm>
            <a:off x="6035040" y="2090057"/>
            <a:ext cx="2107474" cy="10450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F12A48-F654-4DB3-8534-7420852D589D}"/>
              </a:ext>
            </a:extLst>
          </p:cNvPr>
          <p:cNvCxnSpPr/>
          <p:nvPr/>
        </p:nvCxnSpPr>
        <p:spPr>
          <a:xfrm>
            <a:off x="5573486" y="1524000"/>
            <a:ext cx="2206631" cy="10450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7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21469-3C5D-4A84-933F-85DE44FB59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30288"/>
            <a:ext cx="8582025" cy="3389312"/>
          </a:xfrm>
        </p:spPr>
        <p:txBody>
          <a:bodyPr>
            <a:normAutofit/>
          </a:bodyPr>
          <a:lstStyle/>
          <a:p>
            <a:r>
              <a:rPr lang="en-IN" sz="1600" b="1" dirty="0"/>
              <a:t>For Segmentation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Loss: Pixelwise Negative Log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 Variation loss to the output of all result channels except the line segmentation channel</a:t>
            </a:r>
          </a:p>
          <a:p>
            <a:r>
              <a:rPr lang="en-US" sz="1600" dirty="0"/>
              <a:t>Total Variation loss encourages blob response =&gt; less false positives especially in field detection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BE1486-5072-4A33-B148-C77E56C6D6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 err="1">
                <a:solidFill>
                  <a:schemeClr val="tx1"/>
                </a:solidFill>
              </a:rPr>
              <a:t>IMPLementation</a:t>
            </a:r>
            <a:r>
              <a:rPr lang="en-IN" dirty="0">
                <a:solidFill>
                  <a:schemeClr val="tx1"/>
                </a:solidFill>
              </a:rPr>
              <a:t>: Segmentation</a:t>
            </a:r>
          </a:p>
        </p:txBody>
      </p:sp>
    </p:spTree>
    <p:extLst>
      <p:ext uri="{BB962C8B-B14F-4D97-AF65-F5344CB8AC3E}">
        <p14:creationId xmlns:p14="http://schemas.microsoft.com/office/powerpoint/2010/main" val="41745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806EA-01C1-4D29-A990-696A216E7F8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36638"/>
            <a:ext cx="8582025" cy="3389312"/>
          </a:xfrm>
        </p:spPr>
        <p:txBody>
          <a:bodyPr>
            <a:normAutofit/>
          </a:bodyPr>
          <a:lstStyle/>
          <a:p>
            <a:r>
              <a:rPr lang="en-IN" sz="1600" b="1" dirty="0"/>
              <a:t>Object Detection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BE3B83-533B-4467-96D8-6BAE2A34FD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3573D-4456-4CEC-99BD-3F95B483CEE3}"/>
              </a:ext>
            </a:extLst>
          </p:cNvPr>
          <p:cNvSpPr txBox="1"/>
          <p:nvPr/>
        </p:nvSpPr>
        <p:spPr>
          <a:xfrm>
            <a:off x="1588800" y="4219062"/>
            <a:ext cx="10296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197DF-1B6D-46BE-9236-7CA1616DE5D1}"/>
              </a:ext>
            </a:extLst>
          </p:cNvPr>
          <p:cNvSpPr txBox="1"/>
          <p:nvPr/>
        </p:nvSpPr>
        <p:spPr>
          <a:xfrm>
            <a:off x="6290787" y="4011313"/>
            <a:ext cx="28631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Output: A heatmap corresponding to ball, goalpost and robot after thresholding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58C8C4-F4BB-4558-A413-E8546D55A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0" y="1872697"/>
            <a:ext cx="2784536" cy="2066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735FA-41B3-4B30-8A1C-9AC789F3C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6" y="1872697"/>
            <a:ext cx="2786743" cy="2066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63C2B-9B30-415B-9F22-577B3B8BF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631" y="1871133"/>
            <a:ext cx="2863156" cy="2066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4EC4C9-46C2-4935-BEE0-E344834B04EA}"/>
              </a:ext>
            </a:extLst>
          </p:cNvPr>
          <p:cNvSpPr txBox="1"/>
          <p:nvPr/>
        </p:nvSpPr>
        <p:spPr>
          <a:xfrm>
            <a:off x="4344388" y="4149049"/>
            <a:ext cx="11313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47312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D8150-3A72-43FE-8932-B7F9284714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  <a:endParaRPr lang="en-IN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EAD45B5-6755-4AB4-9013-D0116AFA5814}"/>
              </a:ext>
            </a:extLst>
          </p:cNvPr>
          <p:cNvSpPr txBox="1">
            <a:spLocks/>
          </p:cNvSpPr>
          <p:nvPr/>
        </p:nvSpPr>
        <p:spPr>
          <a:xfrm>
            <a:off x="206027" y="982747"/>
            <a:ext cx="7886699" cy="31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1000"/>
              </a:spcBef>
            </a:pPr>
            <a:r>
              <a:rPr lang="en-US" sz="1600" b="1" dirty="0">
                <a:solidFill>
                  <a:srgbClr val="000000"/>
                </a:solidFill>
                <a:ea typeface="+mn-ea"/>
                <a:cs typeface="+mn-cs"/>
              </a:rPr>
              <a:t>For Segmentation Head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DCB31-0DAF-49D6-90EC-F8CDB2E3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29795"/>
            <a:ext cx="9144000" cy="3223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1A9921-E0E3-4F22-BACF-7889EA5E4118}"/>
              </a:ext>
            </a:extLst>
          </p:cNvPr>
          <p:cNvSpPr txBox="1"/>
          <p:nvPr/>
        </p:nvSpPr>
        <p:spPr>
          <a:xfrm>
            <a:off x="368834" y="4457184"/>
            <a:ext cx="86906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First row corresponds to input images, second row segmented output: White for lines, </a:t>
            </a:r>
            <a:r>
              <a:rPr lang="en-IN" dirty="0" err="1"/>
              <a:t>gray</a:t>
            </a:r>
            <a:r>
              <a:rPr lang="en-IN" dirty="0"/>
              <a:t> for field, black for background</a:t>
            </a:r>
          </a:p>
        </p:txBody>
      </p:sp>
    </p:spTree>
    <p:extLst>
      <p:ext uri="{BB962C8B-B14F-4D97-AF65-F5344CB8AC3E}">
        <p14:creationId xmlns:p14="http://schemas.microsoft.com/office/powerpoint/2010/main" val="39822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4221608" y="-7684"/>
            <a:ext cx="4883972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platzhalter 42"/>
          <p:cNvSpPr txBox="1">
            <a:spLocks/>
          </p:cNvSpPr>
          <p:nvPr/>
        </p:nvSpPr>
        <p:spPr>
          <a:xfrm>
            <a:off x="4987971" y="343441"/>
            <a:ext cx="3468687" cy="47625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350" kern="1200" cap="all" baseline="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  <a:endParaRPr lang="de-DE" dirty="0"/>
          </a:p>
        </p:txBody>
      </p:sp>
      <p:sp>
        <p:nvSpPr>
          <p:cNvPr id="9" name="Textplatzhalter 5"/>
          <p:cNvSpPr txBox="1">
            <a:spLocks/>
          </p:cNvSpPr>
          <p:nvPr/>
        </p:nvSpPr>
        <p:spPr>
          <a:xfrm>
            <a:off x="166744" y="1991650"/>
            <a:ext cx="4093284" cy="1231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Impact" charset="0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Impact" charset="0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Impact" charset="0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Impact" charset="0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800" b="1" dirty="0"/>
              <a:t>AGENDA</a:t>
            </a:r>
          </a:p>
        </p:txBody>
      </p:sp>
      <p:sp>
        <p:nvSpPr>
          <p:cNvPr id="10" name="Textplatzhalter 8"/>
          <p:cNvSpPr txBox="1">
            <a:spLocks/>
          </p:cNvSpPr>
          <p:nvPr/>
        </p:nvSpPr>
        <p:spPr>
          <a:xfrm>
            <a:off x="4409225" y="261373"/>
            <a:ext cx="738508" cy="7191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b="1" i="0" kern="120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1.</a:t>
            </a:r>
          </a:p>
        </p:txBody>
      </p:sp>
      <p:sp>
        <p:nvSpPr>
          <p:cNvPr id="11" name="Textplatzhalter 8"/>
          <p:cNvSpPr txBox="1">
            <a:spLocks/>
          </p:cNvSpPr>
          <p:nvPr/>
        </p:nvSpPr>
        <p:spPr>
          <a:xfrm>
            <a:off x="4445084" y="2572137"/>
            <a:ext cx="738509" cy="7191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Textplatzhalter 8"/>
          <p:cNvSpPr txBox="1">
            <a:spLocks/>
          </p:cNvSpPr>
          <p:nvPr/>
        </p:nvSpPr>
        <p:spPr>
          <a:xfrm>
            <a:off x="4409225" y="1867325"/>
            <a:ext cx="738509" cy="7191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kern="120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-1" y="4772394"/>
            <a:ext cx="539751" cy="2592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oliennummernplatzhalter 8"/>
          <p:cNvSpPr txBox="1">
            <a:spLocks/>
          </p:cNvSpPr>
          <p:nvPr/>
        </p:nvSpPr>
        <p:spPr>
          <a:xfrm>
            <a:off x="0" y="4772394"/>
            <a:ext cx="539751" cy="2592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685800" rtl="0" eaLnBrk="1" latinLnBrk="0" hangingPunct="1">
              <a:defRPr sz="1050" kern="120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DDCA71-64C6-2948-863D-C969E59B860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6" name="Textplatzhalter 42">
            <a:extLst>
              <a:ext uri="{FF2B5EF4-FFF2-40B4-BE49-F238E27FC236}">
                <a16:creationId xmlns:a16="http://schemas.microsoft.com/office/drawing/2014/main" id="{E56B4DE5-61A4-4EEC-BADE-9AE4780CA4C0}"/>
              </a:ext>
            </a:extLst>
          </p:cNvPr>
          <p:cNvSpPr txBox="1">
            <a:spLocks/>
          </p:cNvSpPr>
          <p:nvPr/>
        </p:nvSpPr>
        <p:spPr>
          <a:xfrm>
            <a:off x="4986691" y="1041405"/>
            <a:ext cx="3468687" cy="47625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350" kern="1200" cap="all" baseline="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 Statement</a:t>
            </a:r>
            <a:endParaRPr lang="de-DE" dirty="0"/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FCFB8955-DBA1-42CA-BE42-BE175C134E1A}"/>
              </a:ext>
            </a:extLst>
          </p:cNvPr>
          <p:cNvSpPr txBox="1">
            <a:spLocks/>
          </p:cNvSpPr>
          <p:nvPr/>
        </p:nvSpPr>
        <p:spPr>
          <a:xfrm>
            <a:off x="4407945" y="959337"/>
            <a:ext cx="738508" cy="7191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b="1" i="0" kern="120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2.</a:t>
            </a:r>
          </a:p>
        </p:txBody>
      </p:sp>
      <p:sp>
        <p:nvSpPr>
          <p:cNvPr id="19" name="Textplatzhalter 8">
            <a:extLst>
              <a:ext uri="{FF2B5EF4-FFF2-40B4-BE49-F238E27FC236}">
                <a16:creationId xmlns:a16="http://schemas.microsoft.com/office/drawing/2014/main" id="{22743965-24D7-4700-88C6-8A5D2AE1C538}"/>
              </a:ext>
            </a:extLst>
          </p:cNvPr>
          <p:cNvSpPr txBox="1">
            <a:spLocks/>
          </p:cNvSpPr>
          <p:nvPr/>
        </p:nvSpPr>
        <p:spPr>
          <a:xfrm>
            <a:off x="4714025" y="963900"/>
            <a:ext cx="738508" cy="158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b="1" i="0" kern="120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0" name="Textplatzhalter 42">
            <a:extLst>
              <a:ext uri="{FF2B5EF4-FFF2-40B4-BE49-F238E27FC236}">
                <a16:creationId xmlns:a16="http://schemas.microsoft.com/office/drawing/2014/main" id="{9B2CBC09-98E6-4905-A455-0675CBF2AAA2}"/>
              </a:ext>
            </a:extLst>
          </p:cNvPr>
          <p:cNvSpPr txBox="1">
            <a:spLocks/>
          </p:cNvSpPr>
          <p:nvPr/>
        </p:nvSpPr>
        <p:spPr>
          <a:xfrm>
            <a:off x="5007183" y="1784193"/>
            <a:ext cx="3468687" cy="47625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350" kern="1200" cap="all" baseline="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Datasets</a:t>
            </a:r>
            <a:endParaRPr lang="de-DE" dirty="0"/>
          </a:p>
        </p:txBody>
      </p:sp>
      <p:sp>
        <p:nvSpPr>
          <p:cNvPr id="21" name="Textplatzhalter 8">
            <a:extLst>
              <a:ext uri="{FF2B5EF4-FFF2-40B4-BE49-F238E27FC236}">
                <a16:creationId xmlns:a16="http://schemas.microsoft.com/office/drawing/2014/main" id="{063118B7-0DE3-498F-B967-007DCA973D0A}"/>
              </a:ext>
            </a:extLst>
          </p:cNvPr>
          <p:cNvSpPr txBox="1">
            <a:spLocks/>
          </p:cNvSpPr>
          <p:nvPr/>
        </p:nvSpPr>
        <p:spPr>
          <a:xfrm>
            <a:off x="4428437" y="1702125"/>
            <a:ext cx="738508" cy="7191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b="1" i="0" kern="120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3.</a:t>
            </a:r>
          </a:p>
        </p:txBody>
      </p:sp>
      <p:sp>
        <p:nvSpPr>
          <p:cNvPr id="22" name="Textplatzhalter 42">
            <a:extLst>
              <a:ext uri="{FF2B5EF4-FFF2-40B4-BE49-F238E27FC236}">
                <a16:creationId xmlns:a16="http://schemas.microsoft.com/office/drawing/2014/main" id="{56692741-15FF-4539-BA1D-B31BCC85866F}"/>
              </a:ext>
            </a:extLst>
          </p:cNvPr>
          <p:cNvSpPr txBox="1">
            <a:spLocks/>
          </p:cNvSpPr>
          <p:nvPr/>
        </p:nvSpPr>
        <p:spPr>
          <a:xfrm>
            <a:off x="5036639" y="2497525"/>
            <a:ext cx="3468687" cy="47625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350" kern="1200" cap="all" baseline="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Preliminaries</a:t>
            </a:r>
            <a:endParaRPr lang="de-DE" dirty="0"/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E3015990-0BE2-4CC1-A82F-351756C5F31E}"/>
              </a:ext>
            </a:extLst>
          </p:cNvPr>
          <p:cNvSpPr txBox="1">
            <a:spLocks/>
          </p:cNvSpPr>
          <p:nvPr/>
        </p:nvSpPr>
        <p:spPr>
          <a:xfrm>
            <a:off x="4457893" y="2415457"/>
            <a:ext cx="738508" cy="7191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b="1" i="0" kern="120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4.</a:t>
            </a:r>
          </a:p>
        </p:txBody>
      </p:sp>
      <p:sp>
        <p:nvSpPr>
          <p:cNvPr id="18" name="Textplatzhalter 42">
            <a:extLst>
              <a:ext uri="{FF2B5EF4-FFF2-40B4-BE49-F238E27FC236}">
                <a16:creationId xmlns:a16="http://schemas.microsoft.com/office/drawing/2014/main" id="{A32867DA-C0A7-41D1-81D2-32DCACA2EEC2}"/>
              </a:ext>
            </a:extLst>
          </p:cNvPr>
          <p:cNvSpPr txBox="1">
            <a:spLocks/>
          </p:cNvSpPr>
          <p:nvPr/>
        </p:nvSpPr>
        <p:spPr>
          <a:xfrm>
            <a:off x="5050727" y="3226225"/>
            <a:ext cx="3468687" cy="47625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350" kern="1200" cap="all" baseline="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Implementation</a:t>
            </a:r>
            <a:endParaRPr lang="de-DE" dirty="0"/>
          </a:p>
        </p:txBody>
      </p:sp>
      <p:sp>
        <p:nvSpPr>
          <p:cNvPr id="24" name="Textplatzhalter 8">
            <a:extLst>
              <a:ext uri="{FF2B5EF4-FFF2-40B4-BE49-F238E27FC236}">
                <a16:creationId xmlns:a16="http://schemas.microsoft.com/office/drawing/2014/main" id="{24DDEA15-EE1D-4D3A-842B-5889F6F12D60}"/>
              </a:ext>
            </a:extLst>
          </p:cNvPr>
          <p:cNvSpPr txBox="1">
            <a:spLocks/>
          </p:cNvSpPr>
          <p:nvPr/>
        </p:nvSpPr>
        <p:spPr>
          <a:xfrm>
            <a:off x="4471981" y="3144157"/>
            <a:ext cx="738508" cy="7191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b="1" i="0" kern="120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5.</a:t>
            </a:r>
          </a:p>
        </p:txBody>
      </p:sp>
      <p:sp>
        <p:nvSpPr>
          <p:cNvPr id="25" name="Textplatzhalter 42">
            <a:extLst>
              <a:ext uri="{FF2B5EF4-FFF2-40B4-BE49-F238E27FC236}">
                <a16:creationId xmlns:a16="http://schemas.microsoft.com/office/drawing/2014/main" id="{8BA4CAB5-0190-478F-89A8-B30CEB1E8615}"/>
              </a:ext>
            </a:extLst>
          </p:cNvPr>
          <p:cNvSpPr txBox="1">
            <a:spLocks/>
          </p:cNvSpPr>
          <p:nvPr/>
        </p:nvSpPr>
        <p:spPr>
          <a:xfrm>
            <a:off x="5058411" y="3994625"/>
            <a:ext cx="3468687" cy="47625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350" kern="1200" cap="all" baseline="0">
                <a:solidFill>
                  <a:schemeClr val="bg1"/>
                </a:solidFill>
                <a:latin typeface="+mn-lt"/>
                <a:ea typeface="Impact" charset="0"/>
                <a:cs typeface="Impact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and Model Evaluation</a:t>
            </a:r>
            <a:endParaRPr lang="de-DE" dirty="0"/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17ABF359-AB06-4338-ABF5-6F0C3AF7727A}"/>
              </a:ext>
            </a:extLst>
          </p:cNvPr>
          <p:cNvSpPr txBox="1">
            <a:spLocks/>
          </p:cNvSpPr>
          <p:nvPr/>
        </p:nvSpPr>
        <p:spPr>
          <a:xfrm>
            <a:off x="4479665" y="3912557"/>
            <a:ext cx="738508" cy="7191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b="1" i="0" kern="120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1654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9163B-2D2C-4223-824A-E3A3AA551B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36638"/>
            <a:ext cx="8582025" cy="3389312"/>
          </a:xfrm>
        </p:spPr>
        <p:txBody>
          <a:bodyPr>
            <a:normAutofit/>
          </a:bodyPr>
          <a:lstStyle/>
          <a:p>
            <a:r>
              <a:rPr lang="en-IN" sz="1600" b="1" dirty="0"/>
              <a:t>Object Detection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F17F8-EB96-4DC8-B1EA-59E4F8E68B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evaluation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71601-30B5-4F2D-BCB2-3D264A284375}"/>
              </a:ext>
            </a:extLst>
          </p:cNvPr>
          <p:cNvSpPr/>
          <p:nvPr/>
        </p:nvSpPr>
        <p:spPr>
          <a:xfrm>
            <a:off x="5793920" y="1654153"/>
            <a:ext cx="333487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My implementation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C2580B-54A9-40C9-B2CF-51060A77B1E7}"/>
              </a:ext>
            </a:extLst>
          </p:cNvPr>
          <p:cNvSpPr/>
          <p:nvPr/>
        </p:nvSpPr>
        <p:spPr>
          <a:xfrm>
            <a:off x="790197" y="1654153"/>
            <a:ext cx="333487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Original implementation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493D7-CAC5-4B08-BDC2-FBD0E42E2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3" y="1954235"/>
            <a:ext cx="4471454" cy="2673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00D1F-01A7-45BC-99F5-C9C14EA4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48" y="1893275"/>
            <a:ext cx="4319451" cy="11120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DF6DA6-7EFF-4410-B673-3CED65302397}"/>
              </a:ext>
            </a:extLst>
          </p:cNvPr>
          <p:cNvSpPr txBox="1"/>
          <p:nvPr/>
        </p:nvSpPr>
        <p:spPr>
          <a:xfrm>
            <a:off x="5016137" y="3370216"/>
            <a:ext cx="3712270" cy="56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9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DE131-E0FF-4BDB-ACDB-ED1322D7F88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36638"/>
            <a:ext cx="8582025" cy="3389312"/>
          </a:xfrm>
        </p:spPr>
        <p:txBody>
          <a:bodyPr>
            <a:normAutofit/>
          </a:bodyPr>
          <a:lstStyle/>
          <a:p>
            <a:r>
              <a:rPr lang="en-IN" sz="1600" b="1" dirty="0"/>
              <a:t>Segmentation Head</a:t>
            </a:r>
            <a:endParaRPr lang="en-IN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B7D48-6553-4ED0-81C9-B7391B8EA2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evaluation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F5881-3177-4E46-9D6D-4E030D0B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37" y="2124935"/>
            <a:ext cx="2914650" cy="1590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247E43-E032-458E-80A4-BC11AD219B4B}"/>
              </a:ext>
            </a:extLst>
          </p:cNvPr>
          <p:cNvSpPr/>
          <p:nvPr/>
        </p:nvSpPr>
        <p:spPr>
          <a:xfrm>
            <a:off x="5332719" y="1662217"/>
            <a:ext cx="333487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My implementation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E95DC2-28BD-4EF3-8C7B-CB6F22CD3BC5}"/>
              </a:ext>
            </a:extLst>
          </p:cNvPr>
          <p:cNvSpPr/>
          <p:nvPr/>
        </p:nvSpPr>
        <p:spPr>
          <a:xfrm>
            <a:off x="1451024" y="1645838"/>
            <a:ext cx="333487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Original implementation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D83472-D4DC-488B-992B-85D2F6CF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237" y="2208157"/>
            <a:ext cx="3860596" cy="1275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FCEBB-821B-4BAF-BC8D-649466B736DE}"/>
              </a:ext>
            </a:extLst>
          </p:cNvPr>
          <p:cNvSpPr txBox="1"/>
          <p:nvPr/>
        </p:nvSpPr>
        <p:spPr>
          <a:xfrm>
            <a:off x="4895753" y="3804648"/>
            <a:ext cx="52251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Similar results except for (field) lines</a:t>
            </a:r>
          </a:p>
        </p:txBody>
      </p:sp>
    </p:spTree>
    <p:extLst>
      <p:ext uri="{BB962C8B-B14F-4D97-AF65-F5344CB8AC3E}">
        <p14:creationId xmlns:p14="http://schemas.microsoft.com/office/powerpoint/2010/main" val="155140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"/>
          <p:cNvSpPr txBox="1">
            <a:spLocks/>
          </p:cNvSpPr>
          <p:nvPr/>
        </p:nvSpPr>
        <p:spPr>
          <a:xfrm>
            <a:off x="968103" y="2213563"/>
            <a:ext cx="6486198" cy="35950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800" kern="1200" cap="all" spc="70" baseline="0">
                <a:solidFill>
                  <a:schemeClr val="bg1"/>
                </a:solidFill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3">
                    <a:lumMod val="50000"/>
                  </a:schemeClr>
                </a:solidFill>
                <a:latin typeface="+mn-lt"/>
                <a:ea typeface="Impact" charset="0"/>
                <a:cs typeface="Impac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tx1"/>
                </a:solidFill>
              </a:rPr>
              <a:t>Thank you 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1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136B4-D40F-4832-8DE0-1772F7F17E3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60438"/>
            <a:ext cx="8582025" cy="3389312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Humanoid League contributes to the goal of beating the human soccer world champion by 2050 by gradually training the robot all FIFA rules (making the game rules more)</a:t>
            </a:r>
          </a:p>
          <a:p>
            <a:endParaRPr lang="en-US" sz="1600" dirty="0"/>
          </a:p>
          <a:p>
            <a:r>
              <a:rPr lang="en-US" sz="1600" dirty="0"/>
              <a:t>New constraint: Field dimensions updated to 14×9 m (from 9x6 m), with 2 players (robots)</a:t>
            </a:r>
          </a:p>
          <a:p>
            <a:endParaRPr lang="en-US" sz="1600" dirty="0"/>
          </a:p>
          <a:p>
            <a:r>
              <a:rPr lang="en-US" sz="1600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Perception </a:t>
            </a:r>
            <a:r>
              <a:rPr lang="en-US" sz="1600" dirty="0"/>
              <a:t>(further away balls and goalposts to be detected)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Localization</a:t>
            </a:r>
            <a:r>
              <a:rPr lang="en-US" sz="1600" dirty="0"/>
              <a:t> (robust line detection and state estimation)</a:t>
            </a:r>
          </a:p>
          <a:p>
            <a:endParaRPr lang="en-US" sz="1600" dirty="0"/>
          </a:p>
          <a:p>
            <a:r>
              <a:rPr lang="en-US" sz="1600" dirty="0"/>
              <a:t>Today’s talk is based on:</a:t>
            </a:r>
          </a:p>
          <a:p>
            <a:r>
              <a:rPr lang="en-US" sz="1600" dirty="0" err="1">
                <a:hlinkClick r:id="rId3"/>
              </a:rPr>
              <a:t>RoboCup</a:t>
            </a:r>
            <a:r>
              <a:rPr lang="en-US" sz="1600" dirty="0">
                <a:hlinkClick r:id="rId3"/>
              </a:rPr>
              <a:t> 2019 </a:t>
            </a:r>
            <a:r>
              <a:rPr lang="en-US" sz="1600" dirty="0" err="1">
                <a:hlinkClick r:id="rId3"/>
              </a:rPr>
              <a:t>AdultSize</a:t>
            </a:r>
            <a:r>
              <a:rPr lang="en-US" sz="1600" dirty="0">
                <a:hlinkClick r:id="rId3"/>
              </a:rPr>
              <a:t> Winner </a:t>
            </a:r>
            <a:r>
              <a:rPr lang="en-US" sz="1600" dirty="0" err="1">
                <a:hlinkClick r:id="rId3"/>
              </a:rPr>
              <a:t>NimbRo</a:t>
            </a:r>
            <a:r>
              <a:rPr lang="en-US" sz="1600" dirty="0">
                <a:hlinkClick r:id="rId3"/>
              </a:rPr>
              <a:t>:</a:t>
            </a:r>
            <a:r>
              <a:rPr lang="en-US" sz="1600" dirty="0"/>
              <a:t> winner of all competitions in the </a:t>
            </a:r>
            <a:r>
              <a:rPr lang="en-US" sz="1600" dirty="0" err="1"/>
              <a:t>AdultSize</a:t>
            </a:r>
            <a:r>
              <a:rPr lang="en-US" sz="1600" dirty="0"/>
              <a:t> class for the </a:t>
            </a:r>
            <a:r>
              <a:rPr lang="en-US" sz="1600" dirty="0" err="1"/>
              <a:t>RoboCup</a:t>
            </a:r>
            <a:r>
              <a:rPr lang="en-US" sz="1600" dirty="0"/>
              <a:t> 2019 Humanoids League in Sydney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61F5AC-9514-4606-84F9-EF53921B6D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CC106-C9C8-4A72-8E3F-5DDE354C9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704" y="2162630"/>
            <a:ext cx="3204821" cy="1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F10A5-2BE9-4237-A045-9BED47D184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Motivation</a:t>
            </a:r>
          </a:p>
        </p:txBody>
      </p:sp>
      <p:pic>
        <p:nvPicPr>
          <p:cNvPr id="5" name="Online Media 4" title="RoboCup 2019 Humanoid AdultSize Winner NimbRo">
            <a:hlinkClick r:id="" action="ppaction://media"/>
            <a:extLst>
              <a:ext uri="{FF2B5EF4-FFF2-40B4-BE49-F238E27FC236}">
                <a16:creationId xmlns:a16="http://schemas.microsoft.com/office/drawing/2014/main" id="{53C735F9-2FAE-477C-BA54-C9F5C91F2B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67529" y="796583"/>
            <a:ext cx="7068107" cy="397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561975" y="969963"/>
            <a:ext cx="8582025" cy="3389312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 perception: Logitech C905 USB camera with wide-angle lens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Robust to very bright and very dark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Detection</a:t>
            </a:r>
            <a:r>
              <a:rPr lang="de-DE" sz="1600" dirty="0"/>
              <a:t> </a:t>
            </a:r>
            <a:r>
              <a:rPr lang="de-DE" sz="1600" dirty="0" err="1"/>
              <a:t>range</a:t>
            </a:r>
            <a:r>
              <a:rPr lang="de-DE" sz="1600" dirty="0"/>
              <a:t> 10 m</a:t>
            </a:r>
            <a:endParaRPr lang="en-IN" sz="1600" dirty="0"/>
          </a:p>
          <a:p>
            <a:endParaRPr lang="en-US" sz="1600" dirty="0"/>
          </a:p>
        </p:txBody>
      </p:sp>
      <p:sp>
        <p:nvSpPr>
          <p:cNvPr id="3" name="Titel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NimbRo Specs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EB4DC-9CA3-42B0-8313-8D3D69BC4EBE}"/>
              </a:ext>
            </a:extLst>
          </p:cNvPr>
          <p:cNvSpPr/>
          <p:nvPr/>
        </p:nvSpPr>
        <p:spPr>
          <a:xfrm>
            <a:off x="380359" y="3925588"/>
            <a:ext cx="833136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F60BD-30F4-4B9F-B336-BE29F2D189A6}"/>
              </a:ext>
            </a:extLst>
          </p:cNvPr>
          <p:cNvSpPr/>
          <p:nvPr/>
        </p:nvSpPr>
        <p:spPr>
          <a:xfrm>
            <a:off x="380359" y="984260"/>
            <a:ext cx="1361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hlinkClick r:id="rId3"/>
              </a:rPr>
              <a:t>NimbRo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00"/>
                </a:solidFill>
              </a:rPr>
              <a:t>robot</a:t>
            </a:r>
            <a:endParaRPr lang="en-IN" sz="1600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5163D-8987-48E4-8972-5FF9D211C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557" y="2571750"/>
            <a:ext cx="2148571" cy="1816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945215-81BD-401C-BE76-EC42C3FED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64" y="2289336"/>
            <a:ext cx="4023389" cy="2084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66038-1A0E-4501-900E-F7E1DFBC7F59}"/>
              </a:ext>
            </a:extLst>
          </p:cNvPr>
          <p:cNvSpPr txBox="1"/>
          <p:nvPr/>
        </p:nvSpPr>
        <p:spPr>
          <a:xfrm>
            <a:off x="5705013" y="4419094"/>
            <a:ext cx="212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Logitech C905 USB camera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95723-D9A3-42DE-9F2A-84875076220D}"/>
              </a:ext>
            </a:extLst>
          </p:cNvPr>
          <p:cNvSpPr txBox="1"/>
          <p:nvPr/>
        </p:nvSpPr>
        <p:spPr>
          <a:xfrm>
            <a:off x="2249383" y="4389357"/>
            <a:ext cx="78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NimbRo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5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0279-5E5C-4D29-A52D-95CD316E29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77900"/>
            <a:ext cx="8582025" cy="3389313"/>
          </a:xfrm>
        </p:spPr>
        <p:txBody>
          <a:bodyPr/>
          <a:lstStyle/>
          <a:p>
            <a:r>
              <a:rPr lang="en-US" sz="1600" dirty="0"/>
              <a:t>Reproduction of existing visual perception system for soccer-related objects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Detecting ball, goalposts, and robots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Classification (segmentation) of field and lines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5FD72B-F068-418B-BB18-D90FFEE13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7069C-DFC0-4264-A4D5-1CB659A6331F}"/>
              </a:ext>
            </a:extLst>
          </p:cNvPr>
          <p:cNvSpPr/>
          <p:nvPr/>
        </p:nvSpPr>
        <p:spPr>
          <a:xfrm>
            <a:off x="244475" y="2035854"/>
            <a:ext cx="8171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through the usage of texture, shape, brightness, and color information</a:t>
            </a:r>
            <a:endParaRPr lang="en-IN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C4FF8-A932-48D4-8A1B-DA0E0814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31" y="2408490"/>
            <a:ext cx="5971512" cy="1529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0D331-A1C1-4113-907A-63A7146302A0}"/>
              </a:ext>
            </a:extLst>
          </p:cNvPr>
          <p:cNvSpPr txBox="1"/>
          <p:nvPr/>
        </p:nvSpPr>
        <p:spPr>
          <a:xfrm>
            <a:off x="1607117" y="4018158"/>
            <a:ext cx="1885408" cy="6386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1100" dirty="0"/>
              <a:t>Image captured by robot</a:t>
            </a:r>
          </a:p>
          <a:p>
            <a:pPr algn="ctr"/>
            <a:r>
              <a:rPr lang="en-US" sz="1100" dirty="0"/>
              <a:t>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E6985-2C35-4021-B76F-D4C5A2427C08}"/>
              </a:ext>
            </a:extLst>
          </p:cNvPr>
          <p:cNvSpPr txBox="1"/>
          <p:nvPr/>
        </p:nvSpPr>
        <p:spPr>
          <a:xfrm>
            <a:off x="3586040" y="4021720"/>
            <a:ext cx="1885408" cy="8079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Expected output of the network indicating balls (cyan), goal posts (magenta),</a:t>
            </a:r>
          </a:p>
          <a:p>
            <a:pPr algn="just"/>
            <a:r>
              <a:rPr lang="en-US" sz="1100" dirty="0"/>
              <a:t> and robots (yellow)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18ECA-A438-48D0-9DCF-F83D6BF64A04}"/>
              </a:ext>
            </a:extLst>
          </p:cNvPr>
          <p:cNvSpPr txBox="1"/>
          <p:nvPr/>
        </p:nvSpPr>
        <p:spPr>
          <a:xfrm>
            <a:off x="5557961" y="4021719"/>
            <a:ext cx="1892411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Expected output of the segmentation branch showing lines (white), field (gray), and background (black)</a:t>
            </a:r>
            <a:endParaRPr lang="en-IN" sz="1100" dirty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2194560" y="2764715"/>
            <a:ext cx="189334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D50AA6-5C8F-442F-BBBE-8FA9F4FCDDC9}"/>
              </a:ext>
            </a:extLst>
          </p:cNvPr>
          <p:cNvCxnSpPr/>
          <p:nvPr/>
        </p:nvCxnSpPr>
        <p:spPr>
          <a:xfrm>
            <a:off x="3291840" y="3048000"/>
            <a:ext cx="1924594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421300-44ED-4E31-92B2-C8F6F8DC35D8}"/>
              </a:ext>
            </a:extLst>
          </p:cNvPr>
          <p:cNvCxnSpPr/>
          <p:nvPr/>
        </p:nvCxnSpPr>
        <p:spPr>
          <a:xfrm>
            <a:off x="2873829" y="2549332"/>
            <a:ext cx="1968137" cy="6694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3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2A26B-2B69-4C19-9E3C-E7FAFAFD2D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30288"/>
            <a:ext cx="8582025" cy="3389312"/>
          </a:xfrm>
        </p:spPr>
        <p:txBody>
          <a:bodyPr>
            <a:normAutofit/>
          </a:bodyPr>
          <a:lstStyle/>
          <a:p>
            <a:r>
              <a:rPr lang="en-IN" sz="1600" b="1" dirty="0"/>
              <a:t>Two datasets:</a:t>
            </a:r>
          </a:p>
          <a:p>
            <a:endParaRPr lang="en-I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b="1" dirty="0"/>
              <a:t>Object Detection </a:t>
            </a:r>
            <a:r>
              <a:rPr lang="en-IN" sz="1600" dirty="0"/>
              <a:t>for </a:t>
            </a:r>
            <a:r>
              <a:rPr lang="en-US" sz="1600" dirty="0"/>
              <a:t>ball, goalposts, and robots </a:t>
            </a:r>
          </a:p>
          <a:p>
            <a:r>
              <a:rPr lang="en-US" sz="1600" dirty="0"/>
              <a:t> Input RGB image, along with annotations containing landmark points for each relevant object</a:t>
            </a:r>
          </a:p>
          <a:p>
            <a:endParaRPr lang="en-I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b="1" dirty="0"/>
              <a:t>Segmentation</a:t>
            </a:r>
            <a:r>
              <a:rPr lang="en-IN" sz="1600" dirty="0"/>
              <a:t> for background, </a:t>
            </a:r>
            <a:r>
              <a:rPr lang="en-US" sz="1600" dirty="0"/>
              <a:t>field and lines </a:t>
            </a:r>
          </a:p>
          <a:p>
            <a:r>
              <a:rPr lang="en-US" sz="1600" dirty="0"/>
              <a:t>Input RGB image, along with the ground truth (mask)</a:t>
            </a:r>
            <a:endParaRPr lang="en-IN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42944-FC1A-40DA-BD4E-09E6E998E6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IN" dirty="0" err="1">
                <a:solidFill>
                  <a:schemeClr val="tx1"/>
                </a:solidFill>
              </a:rPr>
              <a:t>DAtaSETs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4E9E4-6F3E-437D-919E-E10479C180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25525"/>
            <a:ext cx="8582025" cy="3389313"/>
          </a:xfrm>
        </p:spPr>
        <p:txBody>
          <a:bodyPr/>
          <a:lstStyle/>
          <a:p>
            <a:pPr defTabSz="914400"/>
            <a:r>
              <a:rPr lang="en-US" sz="1600" b="1" dirty="0">
                <a:solidFill>
                  <a:srgbClr val="000000"/>
                </a:solidFill>
              </a:rPr>
              <a:t>Training Data: </a:t>
            </a:r>
            <a:r>
              <a:rPr lang="en-US" sz="1600" dirty="0">
                <a:solidFill>
                  <a:srgbClr val="000000"/>
                </a:solidFill>
              </a:rPr>
              <a:t>1598 images	</a:t>
            </a:r>
            <a:r>
              <a:rPr lang="en-US" sz="1600" b="1" dirty="0">
                <a:solidFill>
                  <a:srgbClr val="000000"/>
                </a:solidFill>
              </a:rPr>
              <a:t>Test Data: </a:t>
            </a:r>
            <a:r>
              <a:rPr lang="en-US" sz="1600" dirty="0">
                <a:solidFill>
                  <a:srgbClr val="000000"/>
                </a:solidFill>
              </a:rPr>
              <a:t>150 images		</a:t>
            </a:r>
            <a:r>
              <a:rPr lang="en-US" sz="1600" b="1" dirty="0">
                <a:solidFill>
                  <a:srgbClr val="000000"/>
                </a:solidFill>
              </a:rPr>
              <a:t>Validation Data: </a:t>
            </a:r>
            <a:r>
              <a:rPr lang="en-US" sz="1600" dirty="0">
                <a:solidFill>
                  <a:srgbClr val="000000"/>
                </a:solidFill>
              </a:rPr>
              <a:t>150 images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6BB93-61A2-4CDB-B545-C6BECEF25A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Set For Object Detection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AA6FE497-7CCD-40B9-9546-4122BFD2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04" y="1687337"/>
            <a:ext cx="1985838" cy="2468880"/>
          </a:xfrm>
          <a:prstGeom prst="rect">
            <a:avLst/>
          </a:prstGeom>
        </p:spPr>
      </p:pic>
      <p:pic>
        <p:nvPicPr>
          <p:cNvPr id="7" name="Picture 6" descr="A person in a green field&#10;&#10;Description automatically generated">
            <a:extLst>
              <a:ext uri="{FF2B5EF4-FFF2-40B4-BE49-F238E27FC236}">
                <a16:creationId xmlns:a16="http://schemas.microsoft.com/office/drawing/2014/main" id="{8F1A5EA2-146E-4045-AC0E-DFE13110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287" y="1687337"/>
            <a:ext cx="3259247" cy="2468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F5CED-8E5D-498A-912A-A52336A2BA49}"/>
              </a:ext>
            </a:extLst>
          </p:cNvPr>
          <p:cNvSpPr txBox="1"/>
          <p:nvPr/>
        </p:nvSpPr>
        <p:spPr>
          <a:xfrm>
            <a:off x="722969" y="4393319"/>
            <a:ext cx="36315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XML containing locations for ball, robot, goalpost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DA4EB-77A6-46C7-9B2E-275EEEE58082}"/>
              </a:ext>
            </a:extLst>
          </p:cNvPr>
          <p:cNvSpPr txBox="1"/>
          <p:nvPr/>
        </p:nvSpPr>
        <p:spPr>
          <a:xfrm>
            <a:off x="5493714" y="4393319"/>
            <a:ext cx="38112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Corresponding Input Image</a:t>
            </a:r>
          </a:p>
        </p:txBody>
      </p:sp>
    </p:spTree>
    <p:extLst>
      <p:ext uri="{BB962C8B-B14F-4D97-AF65-F5344CB8AC3E}">
        <p14:creationId xmlns:p14="http://schemas.microsoft.com/office/powerpoint/2010/main" val="237825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D654F-C71F-482F-AF88-4E367A8D35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36638"/>
            <a:ext cx="8582025" cy="3389312"/>
          </a:xfrm>
        </p:spPr>
        <p:txBody>
          <a:bodyPr/>
          <a:lstStyle/>
          <a:p>
            <a:pPr defTabSz="914400"/>
            <a:r>
              <a:rPr lang="en-US" sz="1600" b="1" dirty="0">
                <a:solidFill>
                  <a:srgbClr val="000000"/>
                </a:solidFill>
              </a:rPr>
              <a:t>Training set: </a:t>
            </a:r>
            <a:r>
              <a:rPr lang="en-US" sz="1600" dirty="0">
                <a:solidFill>
                  <a:srgbClr val="000000"/>
                </a:solidFill>
              </a:rPr>
              <a:t>886 images	</a:t>
            </a:r>
            <a:r>
              <a:rPr lang="en-US" sz="1600" b="1" dirty="0">
                <a:solidFill>
                  <a:srgbClr val="000000"/>
                </a:solidFill>
              </a:rPr>
              <a:t>Test set: </a:t>
            </a:r>
            <a:r>
              <a:rPr lang="en-US" sz="1600" dirty="0">
                <a:solidFill>
                  <a:srgbClr val="000000"/>
                </a:solidFill>
              </a:rPr>
              <a:t>111 images		</a:t>
            </a:r>
            <a:r>
              <a:rPr lang="en-US" sz="1600" b="1" dirty="0">
                <a:solidFill>
                  <a:srgbClr val="000000"/>
                </a:solidFill>
              </a:rPr>
              <a:t>Validation set: </a:t>
            </a:r>
            <a:r>
              <a:rPr lang="en-US" sz="1600" dirty="0">
                <a:solidFill>
                  <a:srgbClr val="000000"/>
                </a:solidFill>
              </a:rPr>
              <a:t>111 images</a:t>
            </a:r>
            <a:endParaRPr lang="en-US" sz="1600" b="1" dirty="0">
              <a:solidFill>
                <a:srgbClr val="000000"/>
              </a:solidFill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BCA97-D031-416F-B57B-C748DB686B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4032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set For Segmentation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F5A53804-869E-41C8-813A-57CAC562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79" y="1385768"/>
            <a:ext cx="3941684" cy="2966117"/>
          </a:xfrm>
          <a:prstGeom prst="rect">
            <a:avLst/>
          </a:prstGeom>
        </p:spPr>
      </p:pic>
      <p:pic>
        <p:nvPicPr>
          <p:cNvPr id="6" name="Picture 5" descr="A person in a green room&#10;&#10;Description automatically generated">
            <a:extLst>
              <a:ext uri="{FF2B5EF4-FFF2-40B4-BE49-F238E27FC236}">
                <a16:creationId xmlns:a16="http://schemas.microsoft.com/office/drawing/2014/main" id="{1BCF8C9F-CA8C-4AD2-A1AD-5609770A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4" y="1418042"/>
            <a:ext cx="4019022" cy="2974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B7CA2-470E-4D38-93CA-76E8C6A6A2ED}"/>
              </a:ext>
            </a:extLst>
          </p:cNvPr>
          <p:cNvSpPr txBox="1"/>
          <p:nvPr/>
        </p:nvSpPr>
        <p:spPr>
          <a:xfrm>
            <a:off x="5256788" y="4303952"/>
            <a:ext cx="28277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2D43E-FB72-4CEF-BC2E-8E088E3FC562}"/>
              </a:ext>
            </a:extLst>
          </p:cNvPr>
          <p:cNvSpPr txBox="1"/>
          <p:nvPr/>
        </p:nvSpPr>
        <p:spPr>
          <a:xfrm>
            <a:off x="2329690" y="4303952"/>
            <a:ext cx="10296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327756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Office-Design">
  <a:themeElements>
    <a:clrScheme name="ControLExpert">
      <a:dk1>
        <a:srgbClr val="005699"/>
      </a:dk1>
      <a:lt1>
        <a:srgbClr val="FFFFFF"/>
      </a:lt1>
      <a:dk2>
        <a:srgbClr val="919A9F"/>
      </a:dk2>
      <a:lt2>
        <a:srgbClr val="FFFFFF"/>
      </a:lt2>
      <a:accent1>
        <a:srgbClr val="C6D75E"/>
      </a:accent1>
      <a:accent2>
        <a:srgbClr val="C94C38"/>
      </a:accent2>
      <a:accent3>
        <a:srgbClr val="585E61"/>
      </a:accent3>
      <a:accent4>
        <a:srgbClr val="473077"/>
      </a:accent4>
      <a:accent5>
        <a:srgbClr val="008293"/>
      </a:accent5>
      <a:accent6>
        <a:srgbClr val="00325D"/>
      </a:accent6>
      <a:hlink>
        <a:srgbClr val="0086CE"/>
      </a:hlink>
      <a:folHlink>
        <a:srgbClr val="3FC0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1036</Words>
  <Application>Microsoft Office PowerPoint</Application>
  <PresentationFormat>On-screen Show (16:9)</PresentationFormat>
  <Paragraphs>190</Paragraphs>
  <Slides>22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Demi Cond</vt:lpstr>
      <vt:lpstr>Helvetica Neue</vt:lpstr>
      <vt:lpstr>Office-Design</vt:lpstr>
      <vt:lpstr>PowerPoint Presentation</vt:lpstr>
      <vt:lpstr>PowerPoint Presentation</vt:lpstr>
      <vt:lpstr>motivation</vt:lpstr>
      <vt:lpstr>Motivation</vt:lpstr>
      <vt:lpstr>NimbRo Specs</vt:lpstr>
      <vt:lpstr>Problem Statement</vt:lpstr>
      <vt:lpstr>DAtaSETs</vt:lpstr>
      <vt:lpstr>DATA Set For Object Detection</vt:lpstr>
      <vt:lpstr>DATA set For Segmentation</vt:lpstr>
      <vt:lpstr>Key Feature: Location-dependent conv. layer</vt:lpstr>
      <vt:lpstr>Location-dependent convolutional layer</vt:lpstr>
      <vt:lpstr>towards Smooth Results</vt:lpstr>
      <vt:lpstr>Intersection over Union Metric</vt:lpstr>
      <vt:lpstr>Model architecture</vt:lpstr>
      <vt:lpstr>Implementation</vt:lpstr>
      <vt:lpstr>ImpleMeNtation: Object Detection</vt:lpstr>
      <vt:lpstr>IMPLementation: Segmentation</vt:lpstr>
      <vt:lpstr>Results</vt:lpstr>
      <vt:lpstr>Results</vt:lpstr>
      <vt:lpstr>Model evaluation</vt:lpstr>
      <vt:lpstr>Model 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Pratika kochar</dc:creator>
  <cp:lastModifiedBy>Pratika Kochar</cp:lastModifiedBy>
  <cp:revision>113</cp:revision>
  <dcterms:created xsi:type="dcterms:W3CDTF">2020-03-17T11:52:31Z</dcterms:created>
  <dcterms:modified xsi:type="dcterms:W3CDTF">2020-10-20T13:14:16Z</dcterms:modified>
</cp:coreProperties>
</file>